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type="screen16x9" cy="6858000" cx="12192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774A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7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/>
          <a:srcRect l="5416" r="5416"/>
          <a:stretch>
            <a:fillRect/>
          </a:stretch>
        </p:blipFill>
        <p:spPr>
          <a:xfrm>
            <a:off x="1" y="0"/>
            <a:ext cx="12192000" cy="6858000"/>
          </a:xfrm>
          <a:prstGeom prst="rect"/>
        </p:spPr>
      </p:pic>
      <p:sp>
        <p:nvSpPr>
          <p:cNvPr id="1048583" name="Прямоугольник 12"/>
          <p:cNvSpPr/>
          <p:nvPr userDrawn="1"/>
        </p:nvSpPr>
        <p:spPr>
          <a:xfrm>
            <a:off x="1846748" y="1721372"/>
            <a:ext cx="8498501" cy="3565634"/>
          </a:xfrm>
          <a:prstGeom prst="rect"/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4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58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sp>
        <p:nvSpPr>
          <p:cNvPr id="1048589" name="Прямоугольник 10"/>
          <p:cNvSpPr/>
          <p:nvPr userDrawn="1"/>
        </p:nvSpPr>
        <p:spPr>
          <a:xfrm>
            <a:off x="2041236" y="1915535"/>
            <a:ext cx="8109527" cy="3177309"/>
          </a:xfrm>
          <a:prstGeom prst="rect"/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90" name="Прямоугольник 11"/>
          <p:cNvSpPr/>
          <p:nvPr userDrawn="1"/>
        </p:nvSpPr>
        <p:spPr>
          <a:xfrm flipV="1">
            <a:off x="1846748" y="1721372"/>
            <a:ext cx="8498501" cy="3565634"/>
          </a:xfrm>
          <a:prstGeom prst="rect"/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7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7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ru-RU"/>
              <a:t>Образец заголовка</a:t>
            </a:r>
          </a:p>
        </p:txBody>
      </p:sp>
      <p:sp>
        <p:nvSpPr>
          <p:cNvPr id="104866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593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59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76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7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81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2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8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87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8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9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90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9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</a:p>
        </p:txBody>
      </p:sp>
      <p:sp>
        <p:nvSpPr>
          <p:cNvPr id="104865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5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9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98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9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0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70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5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66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66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8C2D-8BAF-427A-B5AA-2F2262DC3E78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6DCE-F68D-4F70-A734-843990FC72C9}" type="slidenum">
              <a:rPr lang="ru-RU" smtClean="0"/>
              <a:t>‹#›</a:t>
            </a:fld>
            <a:endParaRPr lang="ru-RU"/>
          </a:p>
        </p:txBody>
      </p:sp>
      <p:pic>
        <p:nvPicPr>
          <p:cNvPr id="2097152" name="Рисунок 6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2"/>
          <a:srcRect l="5416" r="5416"/>
          <a:stretch>
            <a:fillRect/>
          </a:stretch>
        </p:blipFill>
        <p:spPr>
          <a:xfrm>
            <a:off x="1" y="0"/>
            <a:ext cx="12192000" cy="6858000"/>
          </a:xfrm>
          <a:prstGeom prst="rect"/>
        </p:spPr>
      </p:pic>
      <p:sp>
        <p:nvSpPr>
          <p:cNvPr id="1048581" name="Прямоугольник 7"/>
          <p:cNvSpPr/>
          <p:nvPr userDrawn="1"/>
        </p:nvSpPr>
        <p:spPr>
          <a:xfrm>
            <a:off x="319029" y="306264"/>
            <a:ext cx="11553941" cy="6245472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2" name="Прямоугольник 8"/>
          <p:cNvSpPr/>
          <p:nvPr userDrawn="1"/>
        </p:nvSpPr>
        <p:spPr>
          <a:xfrm flipV="1">
            <a:off x="319029" y="306264"/>
            <a:ext cx="11553941" cy="6245472"/>
          </a:xfrm>
          <a:prstGeom prst="rect"/>
          <a:noFill/>
          <a:ln w="698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774A7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ctrTitle"/>
          </p:nvPr>
        </p:nvSpPr>
        <p:spPr>
          <a:xfrm>
            <a:off x="1524000" y="1879745"/>
            <a:ext cx="9144000" cy="2335416"/>
          </a:xfrm>
        </p:spPr>
        <p:txBody>
          <a:bodyPr>
            <a:normAutofit/>
          </a:bodyPr>
          <a:p>
            <a:r>
              <a:rPr dirty="0" sz="48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акція </a:t>
            </a:r>
            <a:br>
              <a:rPr dirty="0" sz="48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 sz="48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«16 днів проти насильства»</a:t>
            </a:r>
            <a:endParaRPr b="1" dirty="0" sz="4800" lang="uk-UA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4" name="Picture 2" descr="D:\ДОКУМЕНТИ\Психолог та соціальний педагог\16 днів проти насильства\images (4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58875" y="406114"/>
            <a:ext cx="1187219" cy="1105693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D:\ДОКУМЕНТИ\Психолог та соціальний педагог\16 днів проти насильства\images (5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125407" y="2197609"/>
            <a:ext cx="2100072" cy="1547000"/>
          </a:xfrm>
          <a:prstGeom prst="rect"/>
          <a:noFill/>
        </p:spPr>
      </p:pic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>
          <a:xfrm>
            <a:off x="1809902" y="872046"/>
            <a:ext cx="6903720" cy="1325563"/>
          </a:xfrm>
        </p:spPr>
        <p:txBody>
          <a:bodyPr/>
          <a:p>
            <a:pPr algn="ctr"/>
            <a:r>
              <a:rPr b="1" dirty="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 без насильства</a:t>
            </a:r>
            <a:endParaRPr dirty="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8" name="Содержимое 2"/>
          <p:cNvSpPr>
            <a:spLocks noGrp="1"/>
          </p:cNvSpPr>
          <p:nvPr>
            <p:ph idx="1"/>
          </p:nvPr>
        </p:nvSpPr>
        <p:spPr>
          <a:xfrm>
            <a:off x="1548078" y="2197609"/>
            <a:ext cx="7315505" cy="2703575"/>
          </a:xfrm>
        </p:spPr>
        <p:txBody>
          <a:bodyPr>
            <a:normAutofit/>
          </a:bodyPr>
          <a:p>
            <a:pPr lvl="0">
              <a:buFont typeface="Wingdings" pitchFamily="2" charset="2"/>
              <a:buChar char="Ø"/>
            </a:pPr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 Я знаю свої права і вмію ним користуватися;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Я нікому не дозволю принижувати й ображати себе;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Якщо зі мною трапиться щось недобре, розповім людям яким довіряю;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куди потрібно звернутися для захисту своїх прав;</a:t>
            </a:r>
          </a:p>
          <a:p>
            <a:pPr lvl="0">
              <a:buFont typeface="Wingdings" pitchFamily="2" charset="2"/>
              <a:buChar char="Ø"/>
            </a:pPr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Я знаю, що мені гарантовано захист своїх прав.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dirty="0" sz="2000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 descr="D:\ДОКУМЕНТИ\Психолог та соціальний педагог\16 днів проти насильства\images (6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662515" y="1214418"/>
            <a:ext cx="1834541" cy="1467633"/>
          </a:xfrm>
          <a:prstGeom prst="rect"/>
          <a:noFill/>
        </p:spPr>
      </p:pic>
      <p:sp>
        <p:nvSpPr>
          <p:cNvPr id="1048649" name="Заголовок 1"/>
          <p:cNvSpPr>
            <a:spLocks noGrp="1"/>
          </p:cNvSpPr>
          <p:nvPr>
            <p:ph type="title"/>
          </p:nvPr>
        </p:nvSpPr>
        <p:spPr>
          <a:xfrm>
            <a:off x="1999650" y="463808"/>
            <a:ext cx="8229600" cy="1143000"/>
          </a:xfrm>
        </p:spPr>
        <p:txBody>
          <a:bodyPr>
            <a:noAutofit/>
          </a:bodyPr>
          <a:p>
            <a:pPr algn="ctr"/>
            <a:r>
              <a:rPr b="1" dirty="0" sz="36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поведінки в конфліктних ситуаціях</a:t>
            </a:r>
            <a:endParaRPr dirty="0" sz="36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0" name="Содержимое 2"/>
          <p:cNvSpPr>
            <a:spLocks noGrp="1"/>
          </p:cNvSpPr>
          <p:nvPr>
            <p:ph idx="1"/>
          </p:nvPr>
        </p:nvSpPr>
        <p:spPr>
          <a:xfrm>
            <a:off x="1207170" y="1572638"/>
            <a:ext cx="9192606" cy="4525963"/>
          </a:xfrm>
        </p:spPr>
        <p:txBody>
          <a:bodyPr>
            <a:normAutofit fontScale="82143" lnSpcReduction="20000"/>
          </a:bodyPr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Дати співрозмовнику виговоритися;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Вимагайте обґрунтування його звинувачень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заспокійливі слова;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проблему як задачу з підручника і знайдіть ї вирішення;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співрозмовнику зберегти своє обличчя;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Збережіть і своє обличчя, утримуйте позицію на рівних;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бійтеся компромісу і вибачень;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Домовляйтеся і не руйнуйте мирні стосунки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реагуйте на погрози;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Вмійте прощати собі і іншим;</a:t>
            </a: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5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>
          <a:xfrm>
            <a:off x="1928212" y="1031349"/>
            <a:ext cx="8229600" cy="1143000"/>
          </a:xfrm>
        </p:spPr>
        <p:txBody>
          <a:bodyPr>
            <a:noAutofit/>
          </a:bodyPr>
          <a:p>
            <a:pPr algn="ctr"/>
            <a:r>
              <a:rPr b="1" dirty="0" sz="36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Пам’ятайте, що під загрозою знаходиться Ваше здоров’я та життя.</a:t>
            </a:r>
            <a:br>
              <a:rPr dirty="0" sz="36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6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2" name="Содержимое 2"/>
          <p:cNvSpPr>
            <a:spLocks noGrp="1"/>
          </p:cNvSpPr>
          <p:nvPr>
            <p:ph idx="1"/>
          </p:nvPr>
        </p:nvSpPr>
        <p:spPr>
          <a:xfrm>
            <a:off x="972547" y="1960989"/>
            <a:ext cx="10140930" cy="3007252"/>
          </a:xfrm>
        </p:spPr>
        <p:txBody>
          <a:bodyPr>
            <a:normAutofit/>
          </a:bodyPr>
          <a:p>
            <a:pPr fontAlgn="b"/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Зверніться до практичного психолога та соціального педагога за підтримкою.</a:t>
            </a:r>
          </a:p>
          <a:p>
            <a:pPr fontAlgn="b"/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Зателефонуйте до служби у справах дітей селищної ради</a:t>
            </a:r>
          </a:p>
          <a:p>
            <a:pPr fontAlgn="b"/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Телефонуйте в поліцію – 102.</a:t>
            </a:r>
          </a:p>
          <a:p>
            <a:pPr fontAlgn="b"/>
            <a:r>
              <a:rPr dirty="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гаряча лінія з попередження домашнього насильства – 0800500335 або 386 (з мобільного).</a:t>
            </a:r>
          </a:p>
          <a:p>
            <a:pPr fontAlgn="b"/>
            <a:endParaRPr dirty="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53" name="Заголовок 1"/>
          <p:cNvSpPr txBox="1"/>
          <p:nvPr/>
        </p:nvSpPr>
        <p:spPr>
          <a:xfrm>
            <a:off x="2262554" y="4754881"/>
            <a:ext cx="7356934" cy="1143000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36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Бережіть себе і своїх рідних!</a:t>
            </a:r>
            <a:endParaRPr dirty="0" sz="36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Заголовок 1"/>
          <p:cNvSpPr>
            <a:spLocks noGrp="1"/>
          </p:cNvSpPr>
          <p:nvPr>
            <p:ph type="title"/>
          </p:nvPr>
        </p:nvSpPr>
        <p:spPr>
          <a:xfrm>
            <a:off x="3222788" y="2156936"/>
            <a:ext cx="5678011" cy="1325563"/>
          </a:xfrm>
        </p:spPr>
        <p:txBody>
          <a:bodyPr/>
          <a:p>
            <a:pPr algn="ctr"/>
            <a:r>
              <a:rPr b="1" dirty="0" lang="uk-UA">
                <a:solidFill>
                  <a:srgbClr val="FF0000"/>
                </a:solidFill>
              </a:rPr>
              <a:t>Дякую за увагу!</a:t>
            </a:r>
            <a:endParaRPr b="1" dirty="0" lang="ru-RU">
              <a:solidFill>
                <a:srgbClr val="FF0000"/>
              </a:solidFill>
            </a:endParaRPr>
          </a:p>
        </p:txBody>
      </p:sp>
      <p:pic>
        <p:nvPicPr>
          <p:cNvPr id="2097166" name="Picture 2" descr="D:\ДОКУМЕНТИ\Психолог та соціальний педагог\16 днів проти насильства\unname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395629" y="3340608"/>
            <a:ext cx="3332331" cy="1874437"/>
          </a:xfrm>
          <a:prstGeom prst="rect"/>
          <a:noFill/>
        </p:spPr>
      </p:pic>
      <p:pic>
        <p:nvPicPr>
          <p:cNvPr id="2097167" name="Picture 2" descr="D:\ДОКУМЕНТИ\Психолог та соціальний педагог\16 днів проти насильства\images (4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518068" y="4949953"/>
            <a:ext cx="1427135" cy="1329134"/>
          </a:xfrm>
          <a:prstGeom prst="rect"/>
          <a:noFill/>
        </p:spPr>
      </p:pic>
      <p:sp>
        <p:nvSpPr>
          <p:cNvPr id="1048710" name=""/>
          <p:cNvSpPr txBox="1"/>
          <p:nvPr/>
        </p:nvSpPr>
        <p:spPr>
          <a:xfrm>
            <a:off x="4061793" y="1679415"/>
            <a:ext cx="4000000" cy="955040"/>
          </a:xfrm>
          <a:prstGeom prst="rect"/>
        </p:spPr>
        <p:txBody>
          <a:bodyPr rtlCol="0" wrap="square">
            <a:spAutoFit/>
          </a:bodyPr>
          <a:p>
            <a:r>
              <a:rPr altLang="en-US" b="1" sz="2900" lang="uk-UA">
                <a:solidFill>
                  <a:srgbClr val="000000"/>
                </a:solidFill>
              </a:rPr>
              <a:t>П</a:t>
            </a:r>
            <a:r>
              <a:rPr altLang="en-US" b="1" sz="2900" lang="uk-UA">
                <a:solidFill>
                  <a:srgbClr val="000000"/>
                </a:solidFill>
              </a:rPr>
              <a:t>р</a:t>
            </a:r>
            <a:r>
              <a:rPr altLang="en-US" b="1" sz="2900" lang="uk-UA">
                <a:solidFill>
                  <a:srgbClr val="000000"/>
                </a:solidFill>
              </a:rPr>
              <a:t>а</a:t>
            </a:r>
            <a:r>
              <a:rPr altLang="en-US" b="1" sz="2900" lang="uk-UA">
                <a:solidFill>
                  <a:srgbClr val="000000"/>
                </a:solidFill>
              </a:rPr>
              <a:t>к</a:t>
            </a:r>
            <a:r>
              <a:rPr altLang="en-US" b="1" sz="2900" lang="uk-UA">
                <a:solidFill>
                  <a:srgbClr val="000000"/>
                </a:solidFill>
              </a:rPr>
              <a:t>тичний </a:t>
            </a:r>
            <a:r>
              <a:rPr altLang="en-US" b="1" sz="2900" lang="uk-UA">
                <a:solidFill>
                  <a:srgbClr val="000000"/>
                </a:solidFill>
              </a:rPr>
              <a:t>психолог </a:t>
            </a:r>
            <a:r>
              <a:rPr altLang="en-US" b="1" sz="2900" lang="en-US">
                <a:solidFill>
                  <a:srgbClr val="000000"/>
                </a:solidFill>
              </a:rPr>
              <a:t> </a:t>
            </a:r>
            <a:r>
              <a:rPr altLang="en-US" b="1" sz="2900" lang="en-US">
                <a:solidFill>
                  <a:srgbClr val="000000"/>
                </a:solidFill>
              </a:rPr>
              <a:t> </a:t>
            </a:r>
            <a:endParaRPr b="1" sz="2900" lang="uk-UA">
              <a:solidFill>
                <a:srgbClr val="000000"/>
              </a:solidFill>
            </a:endParaRPr>
          </a:p>
          <a:p>
            <a:r>
              <a:rPr altLang="en-US" b="1" sz="2900" lang="en-US">
                <a:solidFill>
                  <a:srgbClr val="000000"/>
                </a:solidFill>
              </a:rPr>
              <a:t> </a:t>
            </a:r>
            <a:r>
              <a:rPr altLang="en-US" b="1" sz="2900" lang="en-US">
                <a:solidFill>
                  <a:srgbClr val="000000"/>
                </a:solidFill>
              </a:rPr>
              <a:t> </a:t>
            </a:r>
            <a:r>
              <a:rPr altLang="en-US" b="1" sz="2900" lang="uk-UA">
                <a:solidFill>
                  <a:srgbClr val="000000"/>
                </a:solidFill>
              </a:rPr>
              <a:t>Любов </a:t>
            </a:r>
            <a:r>
              <a:rPr altLang="en-US" b="1" sz="2900" lang="uk-UA">
                <a:solidFill>
                  <a:srgbClr val="000000"/>
                </a:solidFill>
              </a:rPr>
              <a:t>Крушевська </a:t>
            </a:r>
            <a:endParaRPr b="1" sz="2900"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b="1" dirty="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акції :</a:t>
            </a:r>
          </a:p>
        </p:txBody>
      </p:sp>
      <p:sp>
        <p:nvSpPr>
          <p:cNvPr id="1048598" name="Объект 2"/>
          <p:cNvSpPr>
            <a:spLocks noGrp="1"/>
          </p:cNvSpPr>
          <p:nvPr>
            <p:ph idx="1"/>
          </p:nvPr>
        </p:nvSpPr>
        <p:spPr>
          <a:xfrm>
            <a:off x="838200" y="1341628"/>
            <a:ext cx="10515600" cy="698119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 уваги суспільства до проблем подолання насильства у сім’ї, жорстокого поводження з дітьми, протидії торгівлі людьми та захисту прав жінок.</a:t>
            </a:r>
          </a:p>
        </p:txBody>
      </p:sp>
      <p:sp>
        <p:nvSpPr>
          <p:cNvPr id="1048599" name="Прямоугольник 3"/>
          <p:cNvSpPr/>
          <p:nvPr/>
        </p:nvSpPr>
        <p:spPr>
          <a:xfrm>
            <a:off x="838200" y="2039747"/>
            <a:ext cx="10515600" cy="3749039"/>
          </a:xfrm>
          <a:prstGeom prst="rect"/>
        </p:spPr>
        <p:txBody>
          <a:bodyPr wrap="square">
            <a:spAutoFit/>
          </a:bodyPr>
          <a:p>
            <a:pPr algn="just"/>
            <a:r>
              <a:rPr dirty="0" sz="2000" lang="uk-UA">
                <a:solidFill>
                  <a:srgbClr val="2828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Прояви насильства супроводжують людство з давніх давен. Упродовж тисячоліть одна людина кривдить іншу людину, чинить насильство щодо неї. У світі постійно відбуваються війни, напади на людей, дискримінація, приниження. Прикро, що ми звикли сприймати насильство, як щось неминуче, адже прояви насильства порушують права людини, принципи її вільного та справедливого існування. І коли насильство чиниться поруч із нами чи в нас у домі, у школі, на вулиці, ми можемо й повинні зупинити його. Саме тому щорічно, починаючи з 1991 року, міжнародна спільнота підтримує акцію «16 днів проти насильства». Тисячі громадян та сотні державних і громадських організацій з більш ніж 100 країн світу активізують з 25 листопада до 10 грудня свої зусилля заради об’єднуючої мети: збільшити розуміння та обізнаність про всі форми насильства у співвітчизників, створити в конкретному регіоні або окремій державі соціальний простір, вільний від насильства. </a:t>
            </a:r>
            <a:endParaRPr b="0" dirty="0" sz="2000" i="0" lang="uk-UA">
              <a:solidFill>
                <a:srgbClr val="2828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Объект 2"/>
          <p:cNvSpPr>
            <a:spLocks noGrp="1"/>
          </p:cNvSpPr>
          <p:nvPr>
            <p:ph idx="1"/>
          </p:nvPr>
        </p:nvSpPr>
        <p:spPr>
          <a:xfrm>
            <a:off x="838200" y="1615099"/>
            <a:ext cx="10515600" cy="1652357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	Дати початку та завершення Акції вибрані не випадково. Вони створюють символічний ланцюжок, поєднуючи заходи проти насильства стосовно жінок та дії щодо захисту прав людини, підкреслюючи, що будь-які прояви насильства над людиною, незалежно від її статі, є порушенням прав людини.</a:t>
            </a:r>
          </a:p>
          <a:p>
            <a:pPr indent="0" marL="0">
              <a:buNone/>
            </a:pPr>
            <a:endParaRPr dirty="0" sz="2400" lang="uk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p>
            <a:pPr algn="ctr"/>
            <a:r>
              <a:rPr b="1" dirty="0" sz="24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в Україні з 25 листопада до 10 грудня включно проводиться Всеукраїнська акція «16 днів проти насильства».</a:t>
            </a:r>
            <a:endParaRPr b="1" dirty="0" sz="2400" lang="ru-RU">
              <a:solidFill>
                <a:srgbClr val="FF0000"/>
              </a:solidFill>
            </a:endParaRPr>
          </a:p>
        </p:txBody>
      </p:sp>
      <p:pic>
        <p:nvPicPr>
          <p:cNvPr id="2097155" name="Рисунок 5" descr="https://naurok.com.ua/uploads/files/104182/73141/78038_html/images/73141.002.jpg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901696" y="3267456"/>
            <a:ext cx="5669280" cy="2950464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/>
          <p:cNvGrpSpPr/>
          <p:nvPr/>
        </p:nvGrpSpPr>
        <p:grpSpPr bwMode="auto">
          <a:xfrm>
            <a:off x="3562778" y="3364975"/>
            <a:ext cx="5374462" cy="529482"/>
            <a:chOff x="1248" y="1411"/>
            <a:chExt cx="3511" cy="379"/>
          </a:xfrm>
        </p:grpSpPr>
        <p:sp>
          <p:nvSpPr>
            <p:cNvPr id="104860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/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04" name="Text Box 5"/>
            <p:cNvSpPr txBox="1">
              <a:spLocks noChangeArrowheads="1"/>
            </p:cNvSpPr>
            <p:nvPr/>
          </p:nvSpPr>
          <p:spPr bwMode="gray">
            <a:xfrm>
              <a:off x="1835" y="1411"/>
              <a:ext cx="2924" cy="357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3 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 Міжнародний день людей з обмеженими</a:t>
              </a:r>
            </a:p>
            <a:p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фізичними можливостями;</a:t>
              </a:r>
            </a:p>
          </p:txBody>
        </p:sp>
        <p:sp>
          <p:nvSpPr>
            <p:cNvPr id="104860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8" cy="320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sz="2400" lang="en-US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3" name="Group 7"/>
          <p:cNvGrpSpPr/>
          <p:nvPr/>
        </p:nvGrpSpPr>
        <p:grpSpPr bwMode="auto">
          <a:xfrm>
            <a:off x="3540556" y="1454130"/>
            <a:ext cx="7062955" cy="467402"/>
            <a:chOff x="1248" y="2030"/>
            <a:chExt cx="4697" cy="350"/>
          </a:xfrm>
        </p:grpSpPr>
        <p:sp>
          <p:nvSpPr>
            <p:cNvPr id="1048606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0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/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08" name="Text Box 10"/>
            <p:cNvSpPr txBox="1">
              <a:spLocks noChangeArrowheads="1"/>
            </p:cNvSpPr>
            <p:nvPr/>
          </p:nvSpPr>
          <p:spPr bwMode="gray">
            <a:xfrm>
              <a:off x="1803" y="2049"/>
              <a:ext cx="4142" cy="221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25 листопада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Міжнародний день боротьби з насильством щодо жінок;</a:t>
              </a:r>
            </a:p>
          </p:txBody>
        </p:sp>
        <p:sp>
          <p:nvSpPr>
            <p:cNvPr id="104860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32" cy="335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sz="2400" lang="en-US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4" name="Group 12"/>
          <p:cNvGrpSpPr/>
          <p:nvPr/>
        </p:nvGrpSpPr>
        <p:grpSpPr bwMode="auto">
          <a:xfrm>
            <a:off x="3559767" y="2071647"/>
            <a:ext cx="4979511" cy="482180"/>
            <a:chOff x="1248" y="2640"/>
            <a:chExt cx="3251" cy="350"/>
          </a:xfrm>
        </p:grpSpPr>
        <p:sp>
          <p:nvSpPr>
            <p:cNvPr id="10486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/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12" name="Text Box 15"/>
            <p:cNvSpPr txBox="1">
              <a:spLocks noChangeArrowheads="1"/>
            </p:cNvSpPr>
            <p:nvPr/>
          </p:nvSpPr>
          <p:spPr bwMode="gray">
            <a:xfrm>
              <a:off x="1817" y="2650"/>
              <a:ext cx="2682" cy="214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1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Всесвітній день боротьби зі СНІДом;</a:t>
              </a:r>
              <a:endParaRPr dirty="0" sz="1400" lang="uk-UA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8" cy="325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sz="2400" lang="en-US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5" name="Group 17"/>
          <p:cNvGrpSpPr/>
          <p:nvPr/>
        </p:nvGrpSpPr>
        <p:grpSpPr bwMode="auto">
          <a:xfrm>
            <a:off x="3532563" y="2723233"/>
            <a:ext cx="5412730" cy="491344"/>
            <a:chOff x="1248" y="3210"/>
            <a:chExt cx="3536" cy="383"/>
          </a:xfrm>
        </p:grpSpPr>
        <p:sp>
          <p:nvSpPr>
            <p:cNvPr id="104861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/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16" name="Text Box 20"/>
            <p:cNvSpPr txBox="1">
              <a:spLocks noChangeArrowheads="1"/>
            </p:cNvSpPr>
            <p:nvPr/>
          </p:nvSpPr>
          <p:spPr bwMode="gray">
            <a:xfrm>
              <a:off x="1835" y="3210"/>
              <a:ext cx="2949" cy="230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2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Міжнародний день боротьби з рабством;</a:t>
              </a:r>
            </a:p>
          </p:txBody>
        </p:sp>
        <p:sp>
          <p:nvSpPr>
            <p:cNvPr id="104861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8" cy="349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sz="2400" lang="en-US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6" name="Group 22"/>
          <p:cNvGrpSpPr/>
          <p:nvPr/>
        </p:nvGrpSpPr>
        <p:grpSpPr bwMode="auto">
          <a:xfrm>
            <a:off x="3606039" y="4699536"/>
            <a:ext cx="6739425" cy="465654"/>
            <a:chOff x="1248" y="3230"/>
            <a:chExt cx="4473" cy="353"/>
          </a:xfrm>
        </p:grpSpPr>
        <p:sp>
          <p:nvSpPr>
            <p:cNvPr id="104861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1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/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20" name="Text Box 25"/>
            <p:cNvSpPr txBox="1">
              <a:spLocks noChangeArrowheads="1"/>
            </p:cNvSpPr>
            <p:nvPr/>
          </p:nvSpPr>
          <p:spPr bwMode="gray">
            <a:xfrm>
              <a:off x="1848" y="3249"/>
              <a:ext cx="3873" cy="224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6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Вшанування пам’яті студенток, розстріляних у Монреалі;</a:t>
              </a:r>
            </a:p>
          </p:txBody>
        </p:sp>
        <p:sp>
          <p:nvSpPr>
            <p:cNvPr id="104862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31" cy="339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2400" lang="uk-UA">
                  <a:solidFill>
                    <a:srgbClr val="FFFFFF"/>
                  </a:solidFill>
                </a:rPr>
                <a:t>6</a:t>
              </a:r>
              <a:endParaRPr b="1" dirty="0" sz="2400"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48622" name="Заголовок 1"/>
          <p:cNvSpPr txBox="1"/>
          <p:nvPr/>
        </p:nvSpPr>
        <p:spPr>
          <a:xfrm>
            <a:off x="989076" y="274274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24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Шістнадцятиденний період акції охоплює наступні важливі дати:</a:t>
            </a:r>
          </a:p>
        </p:txBody>
      </p:sp>
      <p:grpSp>
        <p:nvGrpSpPr>
          <p:cNvPr id="37" name="Group 7"/>
          <p:cNvGrpSpPr/>
          <p:nvPr/>
        </p:nvGrpSpPr>
        <p:grpSpPr bwMode="auto">
          <a:xfrm>
            <a:off x="3561821" y="4059640"/>
            <a:ext cx="4889736" cy="464275"/>
            <a:chOff x="1248" y="2030"/>
            <a:chExt cx="3216" cy="381"/>
          </a:xfrm>
        </p:grpSpPr>
        <p:sp>
          <p:nvSpPr>
            <p:cNvPr id="104862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/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25" name="Text Box 10"/>
            <p:cNvSpPr txBox="1">
              <a:spLocks noChangeArrowheads="1"/>
            </p:cNvSpPr>
            <p:nvPr/>
          </p:nvSpPr>
          <p:spPr bwMode="gray">
            <a:xfrm>
              <a:off x="1803" y="2049"/>
              <a:ext cx="2376" cy="242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5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Міжнародний день волонтера;</a:t>
              </a:r>
            </a:p>
          </p:txBody>
        </p:sp>
        <p:sp>
          <p:nvSpPr>
            <p:cNvPr id="104862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9" cy="367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2400" lang="uk-UA">
                  <a:solidFill>
                    <a:srgbClr val="FFFFFF"/>
                  </a:solidFill>
                </a:rPr>
                <a:t>5</a:t>
              </a:r>
              <a:endParaRPr b="1" dirty="0" sz="2400"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17"/>
          <p:cNvGrpSpPr/>
          <p:nvPr/>
        </p:nvGrpSpPr>
        <p:grpSpPr bwMode="auto">
          <a:xfrm>
            <a:off x="3647501" y="5282591"/>
            <a:ext cx="5477022" cy="505456"/>
            <a:chOff x="1248" y="3210"/>
            <a:chExt cx="3578" cy="394"/>
          </a:xfrm>
        </p:grpSpPr>
        <p:sp>
          <p:nvSpPr>
            <p:cNvPr id="104862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2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/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29" name="Text Box 20"/>
            <p:cNvSpPr txBox="1">
              <a:spLocks noChangeArrowheads="1"/>
            </p:cNvSpPr>
            <p:nvPr/>
          </p:nvSpPr>
          <p:spPr bwMode="gray">
            <a:xfrm>
              <a:off x="1835" y="3210"/>
              <a:ext cx="2991" cy="230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9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Міжнародний день боротьби з корупцією;</a:t>
              </a:r>
            </a:p>
          </p:txBody>
        </p:sp>
        <p:sp>
          <p:nvSpPr>
            <p:cNvPr id="104863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2" cy="360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2400" lang="uk-UA">
                  <a:solidFill>
                    <a:srgbClr val="FFFFFF"/>
                  </a:solidFill>
                </a:rPr>
                <a:t>7</a:t>
              </a:r>
              <a:endParaRPr b="1" dirty="0" sz="2400"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2"/>
          <p:cNvGrpSpPr/>
          <p:nvPr/>
        </p:nvGrpSpPr>
        <p:grpSpPr bwMode="auto">
          <a:xfrm>
            <a:off x="3706809" y="5892562"/>
            <a:ext cx="4925902" cy="482180"/>
            <a:chOff x="1248" y="2640"/>
            <a:chExt cx="3216" cy="350"/>
          </a:xfrm>
        </p:grpSpPr>
        <p:sp>
          <p:nvSpPr>
            <p:cNvPr id="104863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/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anchor="ctr" wrap="none"/>
            <a:p>
              <a:endParaRPr lang="en-US"/>
            </a:p>
          </p:txBody>
        </p:sp>
        <p:sp>
          <p:nvSpPr>
            <p:cNvPr id="1048632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/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dir="b" rig="legacyFlat4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anchor="ctr" wrap="none">
              <a:flatTx z="0"/>
            </a:bodyPr>
            <a:p>
              <a:endParaRPr lang="en-US"/>
            </a:p>
          </p:txBody>
        </p:sp>
        <p:sp>
          <p:nvSpPr>
            <p:cNvPr id="1048633" name="Text Box 15"/>
            <p:cNvSpPr txBox="1">
              <a:spLocks noChangeArrowheads="1"/>
            </p:cNvSpPr>
            <p:nvPr/>
          </p:nvSpPr>
          <p:spPr bwMode="gray">
            <a:xfrm>
              <a:off x="1817" y="2650"/>
              <a:ext cx="2574" cy="214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10 грудня</a:t>
              </a:r>
              <a:r>
                <a:rPr dirty="0" sz="1400" lang="uk-UA">
                  <a:latin typeface="Times New Roman" panose="02020603050405020304" pitchFamily="18" charset="0"/>
                  <a:cs typeface="Times New Roman" panose="02020603050405020304" pitchFamily="18" charset="0"/>
                </a:rPr>
                <a:t> – Міжнародний день прав людини.</a:t>
              </a:r>
            </a:p>
          </p:txBody>
        </p:sp>
        <p:sp>
          <p:nvSpPr>
            <p:cNvPr id="1048634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2" cy="335"/>
            </a:xfrm>
            <a:prstGeom prst="rect"/>
            <a:noFill/>
            <a:ln>
              <a:noFill/>
            </a:ln>
            <a:effectLst/>
          </p:spPr>
          <p:txBody>
            <a:bodyPr wrap="none">
              <a:spAutoFit/>
            </a:bodyPr>
            <a:p>
              <a:r>
                <a:rPr b="1" dirty="0" sz="2400" lang="uk-UA">
                  <a:solidFill>
                    <a:srgbClr val="FFFFFF"/>
                  </a:solidFill>
                </a:rPr>
                <a:t>8</a:t>
              </a:r>
              <a:endParaRPr b="1" dirty="0" sz="2400"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97156" name="Рисунок 45" descr="Насилля - це сміття, яке треба виносити з дому!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 rot="16200000">
            <a:off x="-277163" y="2750313"/>
            <a:ext cx="4262952" cy="199526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2"/>
          <p:cNvSpPr>
            <a:spLocks noGrp="1"/>
          </p:cNvSpPr>
          <p:nvPr>
            <p:ph type="ctrTitle"/>
          </p:nvPr>
        </p:nvSpPr>
        <p:spPr>
          <a:xfrm>
            <a:off x="325724" y="310312"/>
            <a:ext cx="10452004" cy="1116152"/>
          </a:xfrm>
          <a:solidFill>
            <a:schemeClr val="bg1"/>
          </a:solidFill>
        </p:spPr>
        <p:txBody>
          <a:bodyPr>
            <a:noAutofit/>
          </a:bodyPr>
          <a:p>
            <a:r>
              <a:rPr b="1"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насильство</a:t>
            </a:r>
            <a: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це фізичне, психологічне, сексуальне та економічне приниження, залякування, утиски з метою здійснення постійного контролю однієї людини над іншою.</a:t>
            </a:r>
            <a:b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000" lang="uk-UA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7" name="Picture 2" descr="D:\ДОКУМЕНТИ\Психолог та соціальний педагог\16 днів проти насильства\images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25724" y="1873936"/>
            <a:ext cx="2627994" cy="2320112"/>
          </a:xfrm>
          <a:prstGeom prst="rect"/>
          <a:noFill/>
        </p:spPr>
      </p:pic>
      <p:sp>
        <p:nvSpPr>
          <p:cNvPr id="1048636" name="Заголовок 3"/>
          <p:cNvSpPr txBox="1"/>
          <p:nvPr/>
        </p:nvSpPr>
        <p:spPr>
          <a:xfrm>
            <a:off x="3101134" y="1950890"/>
            <a:ext cx="6700296" cy="731350"/>
          </a:xfrm>
          <a:prstGeom prst="rect"/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b="1"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насильство:</a:t>
            </a:r>
            <a: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ляпаси, потиличники, кусання, удушення, штовхання, побиття….</a:t>
            </a:r>
          </a:p>
        </p:txBody>
      </p:sp>
      <p:sp>
        <p:nvSpPr>
          <p:cNvPr id="1048637" name="Заголовок 1"/>
          <p:cNvSpPr txBox="1"/>
          <p:nvPr/>
        </p:nvSpPr>
        <p:spPr>
          <a:xfrm>
            <a:off x="5712486" y="2808084"/>
            <a:ext cx="4953206" cy="1462918"/>
          </a:xfrm>
          <a:prstGeom prst="rect"/>
          <a:solidFill>
            <a:schemeClr val="bg1"/>
          </a:solidFill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b="1"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насильство:</a:t>
            </a:r>
            <a: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словесні образи, крики, приниження, залякування, шантажування….</a:t>
            </a:r>
            <a:br>
              <a:rPr dirty="0" sz="20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20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8" name="Заголовок 1"/>
          <p:cNvSpPr txBox="1"/>
          <p:nvPr/>
        </p:nvSpPr>
        <p:spPr>
          <a:xfrm>
            <a:off x="6425184" y="4396846"/>
            <a:ext cx="5442380" cy="1808882"/>
          </a:xfrm>
          <a:prstGeom prst="rect"/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b="1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Сексуальне насильство:</a:t>
            </a:r>
            <a:r>
              <a:rPr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примус до статевих контактів, зґвалтування, примус до небажаних форм статевих контактів, примус до спостереження за статевим контактом кривдника з іншими, залучення до порно-індустрії.</a:t>
            </a:r>
            <a:endParaRPr dirty="0" sz="20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9" name="Заголовок 1"/>
          <p:cNvSpPr txBox="1"/>
          <p:nvPr/>
        </p:nvSpPr>
        <p:spPr>
          <a:xfrm>
            <a:off x="407752" y="4396846"/>
            <a:ext cx="5157318" cy="1459248"/>
          </a:xfrm>
          <a:prstGeom prst="rect"/>
          <a:solidFill>
            <a:schemeClr val="bg1"/>
          </a:solidFill>
        </p:spPr>
        <p:txBody>
          <a:bodyPr anchor="b" bIns="45720" lIns="91440" rIns="91440" rtlCol="0" tIns="45720" vert="horz">
            <a:no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"/>
            <a:r>
              <a:rPr b="1"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 насильство:</a:t>
            </a:r>
            <a:r>
              <a:rPr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обмеження у доступі до власних коштів, утиски свободи використання коштів, позбавлення житла, їжі, одягу, заборона навчатися або обирати місце роботи.</a:t>
            </a:r>
            <a:endParaRPr dirty="0" sz="20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D:\ДОКУМЕНТИ\Психолог та соціальний педагог\16 днів проти насильства\1609333356_113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95065" y="1857364"/>
            <a:ext cx="2992648" cy="1996650"/>
          </a:xfrm>
          <a:prstGeom prst="rect"/>
          <a:noFill/>
        </p:spPr>
      </p:pic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>
          <a:xfrm>
            <a:off x="1666844" y="500050"/>
            <a:ext cx="8715436" cy="1357314"/>
          </a:xfrm>
        </p:spPr>
        <p:txBody>
          <a:bodyPr>
            <a:noAutofit/>
          </a:bodyPr>
          <a:p>
            <a:pPr algn="ctr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ганебне насильство над дітьми. Зростає батьківська жорстокість, кількість тілесних ушкоджень, вбивства. Діти позбавлені турботи батьків нерідко гинуть. Як наслідок – діти втрачають довіру і пошану до батьків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1" name="Содержимое 2"/>
          <p:cNvSpPr>
            <a:spLocks noGrp="1"/>
          </p:cNvSpPr>
          <p:nvPr>
            <p:ph idx="1"/>
          </p:nvPr>
        </p:nvSpPr>
        <p:spPr>
          <a:xfrm>
            <a:off x="1666844" y="1857364"/>
            <a:ext cx="5129824" cy="3786214"/>
          </a:xfrm>
        </p:spPr>
        <p:txBody>
          <a:bodyPr>
            <a:normAutofit fontScale="90000" lnSpcReduction="10000"/>
          </a:bodyPr>
          <a:p>
            <a:pPr algn="ctr" indent="0" marL="0">
              <a:buNone/>
            </a:pPr>
            <a:r>
              <a:rPr b="1" dirty="0" sz="20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причини насилля в сім’ї</a:t>
            </a:r>
            <a:endParaRPr dirty="0" sz="20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 Матеріальні труднощі;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в сім’ї безробітного;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Невирішеність житлової проблеми;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Алкоголізм та пияцтво серед членів сім’ї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Неповна сім’я;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інвалід;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Небажана дитина;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Важка дитина;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dirty="0" sz="20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 конфлікти;</a:t>
            </a:r>
            <a:endParaRPr dirty="0" sz="20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2" descr="D:\ДОКУМЕНТИ\Психолог та соціальний педагог\16 днів проти насильства\unname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95065" y="4002396"/>
            <a:ext cx="2992648" cy="1683365"/>
          </a:xfrm>
          <a:prstGeom prst="rect"/>
          <a:noFill/>
        </p:spPr>
      </p:pic>
    </p:spTree>
  </p:cSld>
  <p:clrMapOvr>
    <a:masterClrMapping/>
  </p:clrMapOvr>
  <p:transition advTm="30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b="1" dirty="0" sz="36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домашнього насильства.</a:t>
            </a:r>
            <a:br>
              <a:rPr dirty="0" sz="3600"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 sz="36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3" name="Содержимое 2"/>
          <p:cNvSpPr>
            <a:spLocks noGrp="1"/>
          </p:cNvSpPr>
          <p:nvPr>
            <p:ph idx="1"/>
          </p:nvPr>
        </p:nvSpPr>
        <p:spPr>
          <a:xfrm>
            <a:off x="5343144" y="1357299"/>
            <a:ext cx="6010656" cy="4451430"/>
          </a:xfrm>
        </p:spPr>
        <p:txBody>
          <a:bodyPr>
            <a:noAutofit/>
          </a:bodyPr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 знущання над дитиною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Залякування, навіювання страху за допомогою жестів, поглядів;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контроль її доступу до спілкування з ровесниками,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Родичами, одним із батьків;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образливих прізвиськ, ігнорування її, незадоволення її основних потреб;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її статевої недоторканності;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Ухиляння від обов’язків щодо дитини;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Втягування у з’ясування стосунків і використання їх задля шантажу.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0" name="Picture 2" descr="D:\ДОКУМЕНТИ\Психолог та соціальний педагог\16 днів проти насильства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38283" y="1357299"/>
            <a:ext cx="3214711" cy="2003535"/>
          </a:xfrm>
          <a:prstGeom prst="rect"/>
          <a:noFill/>
        </p:spPr>
      </p:pic>
      <p:pic>
        <p:nvPicPr>
          <p:cNvPr id="2097161" name="Picture 3" descr="D:\ДОКУМЕНТИ\Психолог та соціальний педагог\16 днів проти насильства\images (2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738283" y="3714752"/>
            <a:ext cx="3209925" cy="2000264"/>
          </a:xfrm>
          <a:prstGeom prst="rect"/>
          <a:noFill/>
        </p:spPr>
      </p:pic>
    </p:spTree>
  </p:cSld>
  <p:clrMapOvr>
    <a:masterClrMapping/>
  </p:clrMapOvr>
  <p:transition advTm="3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1536354" y="571480"/>
            <a:ext cx="8229600" cy="659912"/>
          </a:xfrm>
        </p:spPr>
        <p:txBody>
          <a:bodyPr>
            <a:normAutofit/>
          </a:bodyPr>
          <a:p>
            <a:pPr algn="ctr"/>
            <a:r>
              <a:rPr b="1" dirty="0" sz="2800" lang="uk-UA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уникнути насилля? Пам’ятка для ліцеїстів</a:t>
            </a:r>
            <a:endParaRPr b="1" dirty="0" sz="2800"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5" name="Содержимое 2"/>
          <p:cNvSpPr>
            <a:spLocks noGrp="1"/>
          </p:cNvSpPr>
          <p:nvPr>
            <p:ph idx="1"/>
          </p:nvPr>
        </p:nvSpPr>
        <p:spPr>
          <a:xfrm>
            <a:off x="1341120" y="1597994"/>
            <a:ext cx="9265920" cy="3803062"/>
          </a:xfrm>
        </p:spPr>
        <p:txBody>
          <a:bodyPr>
            <a:noAutofit/>
          </a:bodyPr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Уникай ситуацій, які можуть привести до насильства;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спокійно, впевнено;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Дай агресору можливість зупинитися;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прагни помсти ворогам;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Умій просити вибачення;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 допомоги. Це не ознака боягузтва!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Ти маєш право відмовитися робити те, до чого тебе примушують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Ти маєш право на допомогу;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Обмежте спілкування з кривдником;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Звернися до психолога, органів опіки, вчителя, вихователя, офіцерів…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Звернися до лікаря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2" name="Picture 2" descr="D:\ДОКУМЕНТИ\Психолог та соціальний педагог\16 днів проти насильства\agr4-symbol-sm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154212" y="571480"/>
            <a:ext cx="1345892" cy="1345892"/>
          </a:xfrm>
          <a:prstGeom prst="rect"/>
          <a:noFill/>
        </p:spPr>
      </p:pic>
    </p:spTree>
  </p:cSld>
  <p:clrMapOvr>
    <a:masterClrMapping/>
  </p:clrMapOvr>
  <p:transition advTm="35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Содержимое 2"/>
          <p:cNvSpPr>
            <a:spLocks noGrp="1"/>
          </p:cNvSpPr>
          <p:nvPr>
            <p:ph idx="1"/>
          </p:nvPr>
        </p:nvSpPr>
        <p:spPr>
          <a:xfrm>
            <a:off x="1485210" y="1023554"/>
            <a:ext cx="8229600" cy="3500462"/>
          </a:xfrm>
        </p:spPr>
        <p:txBody>
          <a:bodyPr>
            <a:noAutofit/>
          </a:bodyPr>
          <a:p>
            <a:pPr fontAlgn="b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 жодному разі не з’ясовуйте стосунки з кривдником, який перебуває у стані алкогольного та наркотичного сп’яніння.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У жодному випадку не відповідайте агресією на агресію.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Не починайте кричати чи плакати. Говоріть із кривдником чітко. Спробуйте заспокоїтися самі та дайте час заспокоїтися кривднику (вийдіть в іншу кімнату, на вулицю).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">
              <a:spcBef>
                <a:spcPts val="0"/>
              </a:spcBef>
              <a:buFont typeface="Wingdings" pitchFamily="2" charset="2"/>
              <a:buChar char="ü"/>
            </a:pPr>
            <a:r>
              <a:rPr dirty="0" sz="2400"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Лише тоді, коли Ваш партнер заспокоївся та готовий адекватно спілкуватися, обговоріть ситуацію. У розмові використовуйте «Я-висловлювання» (говоріть про свої почуття та відчуття, не звинувачуйте та не докоряйте, пропонуйте вихід із ситуації: «Я почуваюся збентежено, коли ти поводишся таким чином».</a:t>
            </a: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dirty="0" sz="2400"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3" name="Picture 2" descr="D:\ДОКУМЕНТИ\Психолог та соціальний педагог\16 днів проти насильства\28019731_3bffab3a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995226" y="609600"/>
            <a:ext cx="1800224" cy="1669730"/>
          </a:xfrm>
          <a:prstGeom prst="rect"/>
          <a:noFill/>
        </p:spPr>
      </p:pic>
    </p:spTree>
  </p:cSld>
  <p:clrMapOvr>
    <a:masterClrMapping/>
  </p:clrMapOvr>
  <p:transition advTm="35000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Macintosh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NAME OF PRESENTATION</dc:title>
  <dc:creator>user</dc:creator>
  <cp:lastModifiedBy>Богдан Оселедько</cp:lastModifiedBy>
  <dcterms:created xsi:type="dcterms:W3CDTF">2021-07-28T07:30:34Z</dcterms:created>
  <dcterms:modified xsi:type="dcterms:W3CDTF">2023-01-13T07:35:48Z</dcterms:modified>
</cp:coreProperties>
</file>